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svg" ContentType="image/svg+xml"/>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2.jpg"/>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3.png"/>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background_layout_4.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fo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bg">
    <p:bg>
      <p:bgPr>
        <a:blipFill>
          <a:blip r:embed="rId2"/>
          <a:stretch>
            <a:fillRect/>
          </a:stretch>
        </a:blipFill>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274210356" r:id="rId1"/>
    <p:sldLayoutId id="2274210357" r:id="rId2"/>
    <p:sldLayoutId id="2274210358" r:id="rId3"/>
    <p:sldLayoutId id="2274210359" r:id="rId4"/>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logo15VIT1.png"/>
  <Relationship Id="rId3" Type="http://schemas.openxmlformats.org/officeDocument/2006/relationships/image" Target="../media/logo15VIT1.png.sv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YAAtmJ9.png"/>
  <Relationship Id="rId3" Type="http://schemas.openxmlformats.org/officeDocument/2006/relationships/image" Target="../media/PilenChartYAAtmJ9.png.sv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SUF9gN10.png"/>
  <Relationship Id="rId3" Type="http://schemas.openxmlformats.org/officeDocument/2006/relationships/image" Target="../media/PilenChartSUF9gN10.png.sv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8ktQbR11.png"/>
  <Relationship Id="rId3" Type="http://schemas.openxmlformats.org/officeDocument/2006/relationships/image" Target="../media/PilenChart8ktQbR11.png.sv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WqOhYh2.png"/>
  <Relationship Id="rId3" Type="http://schemas.openxmlformats.org/officeDocument/2006/relationships/image" Target="../media/PilenChartWqOhYh2.png.sv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kjqPSl3.png"/>
  <Relationship Id="rId3" Type="http://schemas.openxmlformats.org/officeDocument/2006/relationships/image" Target="../media/PilenChartkjqPSl3.png.sv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XU1nNp4.png"/>
  <Relationship Id="rId3" Type="http://schemas.openxmlformats.org/officeDocument/2006/relationships/image" Target="../media/PilenChartXU1nNp4.png.sv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h5MXHt5.png"/>
  <Relationship Id="rId3" Type="http://schemas.openxmlformats.org/officeDocument/2006/relationships/image" Target="../media/PilenCharth5MXHt5.png.sv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VSLyCx6.png"/>
  <Relationship Id="rId3" Type="http://schemas.openxmlformats.org/officeDocument/2006/relationships/image" Target="../media/PilenChartVSLyCx6.png.sv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LUibxB7.png"/>
  <Relationship Id="rId3" Type="http://schemas.openxmlformats.org/officeDocument/2006/relationships/image" Target="../media/PilenChartLUibxB7.png.sv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PilenChartKBKOrF8.png"/>
  <Relationship Id="rId3" Type="http://schemas.openxmlformats.org/officeDocument/2006/relationships/image" Target="../media/PilenChartKBKOrF8.png.sv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1190625" y="762000"/>
          <a:ext cx="8810625" cy="7620000"/>
          <a:chOff x="1190625" y="762000"/>
          <a:chExt cx="8810625" cy="7620000"/>
        </a:xfrm>
      </p:grpSpPr>
      <p:pic>
        <p:nvPicPr>
          <p:cNvPr id="1" name=""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90625" y="3810000"/>
            <a:ext cx="2571750" cy="762000"/>
          </a:xfrm>
          <a:prstGeom prst="rect">
            <a:avLst/>
          </a:prstGeom>
          <a:noFill/>
        </p:spPr>
      </p:pic>
      <p:sp>
        <p:nvSpPr>
          <p:cNvPr id="2" name=""/>
          <p:cNvSpPr txBox="1"/>
          <p:nvPr/>
        </p:nvSpPr>
        <p:spPr>
          <a:xfrm>
            <a:off x="1190625" y="762000"/>
            <a:ext cx="7620000" cy="381000"/>
          </a:xfrm>
          <a:prstGeom prst="rect">
            <a:avLst/>
          </a:prstGeom>
          <a:noFill/>
        </p:spPr>
        <p:txBody>
          <a:bodyPr anchor="t" rtlCol="0" bIns="45720" lIns="91440" rIns="91440" tIns="45720">
            <a:spAutoFit/>
          </a:bodyPr>
          <a:lstStyle/>
          <a:p>
            <a:pPr algn="l" fontAlgn="t" marL="0" marR="0" indent="0" lvl="0">
              <a:lnSpc>
                <a:spcPct val="100%"/>
              </a:lnSpc>
            </a:pPr>
            <a:r>
              <a:rPr lang="sv-SE" sz="4400" spc="0" u="none">
                <a:solidFill>
                  <a:srgbClr val="FFFFFF">
                    <a:alpha val="100.00%"/>
                  </a:srgbClr>
                </a:solidFill>
                <a:latin typeface="Arial"/>
              </a:rPr>
              <a:t><![CDATA[Barnens hus Montessoriförskola]]></a:t>
            </a:r>
          </a:p>
        </p:txBody>
      </p:sp>
      <p:sp>
        <p:nvSpPr>
          <p:cNvPr id="3" name=""/>
          <p:cNvSpPr txBox="1"/>
          <p:nvPr/>
        </p:nvSpPr>
        <p:spPr>
          <a:xfrm>
            <a:off x="1190625" y="2000250"/>
            <a:ext cx="6191250" cy="952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Föräldrar Förskola]]></a:t>
            </a:r>
          </a:p>
        </p:txBody>
      </p:sp>
      <p:sp>
        <p:nvSpPr>
          <p:cNvPr id="4" name=""/>
          <p:cNvSpPr txBox="1"/>
          <p:nvPr/>
        </p:nvSpPr>
        <p:spPr>
          <a:xfrm>
            <a:off x="1190625" y="247650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3600" spc="0" u="none">
                <a:solidFill>
                  <a:srgbClr val="FFFFFF">
                    <a:alpha val="100.00%"/>
                  </a:srgbClr>
                </a:solidFill>
                <a:latin typeface="Arial"/>
              </a:rPr>
              <a:t><![CDATA[2020]]></a:t>
            </a:r>
          </a:p>
        </p:txBody>
      </p:sp>
      <p:sp>
        <p:nvSpPr>
          <p:cNvPr id="5" name=""/>
          <p:cNvSpPr txBox="1"/>
          <p:nvPr/>
        </p:nvSpPr>
        <p:spPr>
          <a:xfrm>
            <a:off x="1190625" y="2952750"/>
            <a:ext cx="7620000" cy="1905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19 svar, 83%]]></a:t>
            </a:r>
          </a:p>
        </p:txBody>
      </p:sp>
      <p:sp>
        <p:nvSpPr>
          <p:cNvPr id="6" name=""/>
          <p:cNvSpPr txBox="1"/>
          <p:nvPr/>
        </p:nvSpPr>
        <p:spPr>
          <a:xfrm>
            <a:off x="1190625" y="5715000"/>
            <a:ext cx="5715000" cy="1905000"/>
          </a:xfrm>
          <a:prstGeom prst="rect">
            <a:avLst/>
          </a:prstGeom>
          <a:noFill/>
        </p:spPr>
        <p:txBody>
          <a:bodyPr anchor="t" rtlCol="0" bIns="45720" lIns="91440" rIns="91440" tIns="45720">
            <a:spAutoFit/>
          </a:bodyPr>
          <a:lstStyle/>
          <a:p>
            <a:pPr algn="l" fontAlgn="t" marL="0" marR="0" indent="0" lvl="0">
              <a:lnSpc>
                <a:spcPct val="100%"/>
              </a:lnSpc>
            </a:pPr>
            <a:r>
              <a:rPr lang="sv-SE" sz="1700" spc="0" u="none">
                <a:solidFill>
                  <a:srgbClr val="FFFFFF">
                    <a:alpha val="100.00%"/>
                  </a:srgbClr>
                </a:solidFill>
                <a:latin typeface="Arial"/>
              </a:rPr>
              <a:t><![CDATA[Denna enkätundersökning är en del av ett utvärderings-samarbete där tio kommuner i Stockholms län årligen genomför en enkätundersökning inom förskola, pedagogisk omsorg och grundskol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Övergripande frågor]]></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62250" y="952500"/>
            <a:ext cx="66675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NKI]]></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Inget resultat]]></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86075" y="1333500"/>
            <a:ext cx="6429375" cy="50006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Målområdessammanställning]]></a:t>
            </a:r>
          </a:p>
        </p:txBody>
      </p:sp>
      <p:sp>
        <p:nvSpPr>
          <p:cNvPr id="5" name=""/>
          <p:cNvSpPr txBox="1"/>
          <p:nvPr/>
        </p:nvSpPr>
        <p:spPr>
          <a:xfrm>
            <a:off x="952500" y="1143000"/>
            <a:ext cx="8191500" cy="571500"/>
          </a:xfrm>
          <a:prstGeom prst="rect">
            <a:avLst/>
          </a:prstGeom>
          <a:noFill/>
        </p:spPr>
        <p:txBody>
          <a:bodyPr anchor="t" rtlCol="0" bIns="45720" lIns="91440" rIns="91440" tIns="45720">
            <a:spAutoFit/>
          </a:bodyPr>
          <a:lstStyle/>
          <a:p>
            <a:pPr algn="l" fontAlgn="t" marL="0" marR="0" indent="0" lvl="0">
              <a:lnSpc>
                <a:spcPct val="100%"/>
              </a:lnSpc>
            </a:pPr>
            <a:r>
              <a:rPr lang="sv-SE" sz="1100" spc="0" u="none">
                <a:solidFill>
                  <a:srgbClr val="000000">
                    <a:alpha val="100.00%"/>
                  </a:srgbClr>
                </a:solidFill>
                <a:latin typeface="Arial"/>
              </a:rPr>
              <a:t><![CDATA[Diagrammet visar andelen som instämmer på frågorna inom respektive målområde]]></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571500"/>
          <a:ext cx="12573000" cy="7048500"/>
          <a:chOff x="952500" y="571500"/>
          <a:chExt cx="12573000" cy="7048500"/>
        </a:xfrm>
      </p:grpSpPr>
      <p:sp>
        <p:nvSpPr>
          <p:cNvPr id="1" name=""/>
          <p:cNvSpPr txBox="1"/>
          <p:nvPr/>
        </p:nvSpPr>
        <p:spPr>
          <a:xfrm>
            <a:off x="952500" y="5715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Om undersökningen]]></a:t>
            </a:r>
          </a:p>
        </p:txBody>
      </p:sp>
      <p:sp>
        <p:nvSpPr>
          <p:cNvPr id="2" name=""/>
          <p:cNvSpPr txBox="1"/>
          <p:nvPr/>
        </p:nvSpPr>
        <p:spPr>
          <a:xfrm>
            <a:off x="952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Bakgrund]]></a:t>
            </a:r>
          </a:p>
          <a:p>
            <a:pPr algn="l" fontAlgn="t" marL="0" marR="0" indent="0" lvl="0">
              <a:lnSpc>
                <a:spcPct val="100%"/>
              </a:lnSpc>
            </a:pPr>
            <a:r>
              <a:rPr lang="sv-SE" sz="1100" spc="0" u="none">
                <a:solidFill>
                  <a:srgbClr val="000000">
                    <a:alpha val="100.00%"/>
                  </a:srgbClr>
                </a:solidFill>
                <a:latin typeface="Arial"/>
              </a:rPr>
              <a:t><![CDATA[Tio kommuner i Stockholms län genomför årligen en enkätundersökning i förskola, pedagogisk omsorg och grundskola. Undersökningen genomförs på samma sätt i alla kommuner och flertalet frågor är gemensamma. I 2020 års undersökning inbjöds drygt 76 000 elever och föräldrar från 791 förskolor och skolor att delta.
]]></a:t>
            </a:r>
          </a:p>
          <a:p>
            <a:pPr algn="l" fontAlgn="t" marL="0" marR="0" indent="0" lvl="0">
              <a:lnSpc>
                <a:spcPct val="100%"/>
              </a:lnSpc>
            </a:pPr>
            <a:r>
              <a:rPr lang="sv-SE" sz="1300" spc="0" u="none">
                <a:solidFill>
                  <a:srgbClr val="000000">
                    <a:alpha val="100.00%"/>
                  </a:srgbClr>
                </a:solidFill>
                <a:latin typeface="Arial"/>
              </a:rPr>
              <a:t><![CDATA[Metod]]></a:t>
            </a:r>
          </a:p>
          <a:p>
            <a:pPr algn="l" fontAlgn="t" marL="0" marR="0" indent="0" lvl="0">
              <a:lnSpc>
                <a:spcPct val="100%"/>
              </a:lnSpc>
            </a:pPr>
            <a:r>
              <a:rPr lang="sv-SE" sz="1100" spc="0" u="none">
                <a:solidFill>
                  <a:srgbClr val="000000">
                    <a:alpha val="100.00%"/>
                  </a:srgbClr>
                </a:solidFill>
                <a:latin typeface="Arial"/>
              </a:rPr>
              <a:t><![CDATA[Respondenterna fick fylla i en enkät (postalt, e-post, webbinlogg baserat på önskemål) som distribuerats via de deltagande skolorna. Enkäten innehöll 23-31 påståenden som elever respektive föräldrar  fick ta ställning till. En skala i fyra steg användes: Stämmer mycket bra, Stämmer ganska bra, Stämmer ganska dåligt och Stämmer mycket dåligt samt alternativet "Vet inte". Det gick även att svara via internet
Formulären delades ut från den 16 januari och samlades in fram till den 6 mars 2020.
]]></a:t>
            </a:r>
          </a:p>
          <a:p>
            <a:pPr algn="l" fontAlgn="t" marL="0" marR="0" indent="0" lvl="0">
              <a:lnSpc>
                <a:spcPct val="100%"/>
              </a:lnSpc>
            </a:pPr>
            <a:r>
              <a:rPr lang="sv-SE" sz="1300" spc="0" u="none">
                <a:solidFill>
                  <a:srgbClr val="000000">
                    <a:alpha val="100.00%"/>
                  </a:srgbClr>
                </a:solidFill>
                <a:latin typeface="Arial"/>
              </a:rPr>
              <a:t><![CDATA[Urval]]></a:t>
            </a:r>
          </a:p>
          <a:p>
            <a:pPr algn="l" fontAlgn="t" marL="0" marR="0" indent="0" lvl="0">
              <a:lnSpc>
                <a:spcPct val="100%"/>
              </a:lnSpc>
            </a:pPr>
            <a:r>
              <a:rPr lang="sv-SE" sz="1100" spc="0" u="none">
                <a:solidFill>
                  <a:srgbClr val="000000">
                    <a:alpha val="100.00%"/>
                  </a:srgbClr>
                </a:solidFill>
                <a:latin typeface="Arial"/>
              </a:rPr>
              <a:t><![CDATA[Undersökningen är en totalundersökning i de utvalda grupperna, dvs samtliga barn i förskola och pedagogisk omsorg och samtliga elever i förskoleklass, årskurs 3, 6 och 8. I åldrarna upp till och med årskurs 6 svarade barnens föräldrar och från och med årskurs 3 deltog även eleverna själva. Utöver dessa gemensamma huvudgrupper deltar de årskurser som skolorna själva valt.
Antalet inkomna svar samt svarsfrekvens för den grupp som avses redovisas överst på varje sida.
]]></a:t>
            </a:r>
          </a:p>
        </p:txBody>
      </p:sp>
      <p:sp>
        <p:nvSpPr>
          <p:cNvPr id="3" name=""/>
          <p:cNvSpPr txBox="1"/>
          <p:nvPr/>
        </p:nvSpPr>
        <p:spPr>
          <a:xfrm>
            <a:off x="6286500" y="1143000"/>
            <a:ext cx="4953000" cy="542925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Läsanvisningar för resultatdiagrammen]]></a:t>
            </a:r>
          </a:p>
          <a:p>
            <a:pPr algn="l" fontAlgn="t" marL="0" marR="0" indent="0" lvl="0">
              <a:lnSpc>
                <a:spcPct val="100%"/>
              </a:lnSpc>
            </a:pPr>
            <a:r>
              <a:rPr lang="sv-SE" sz="1100" spc="0" u="none">
                <a:solidFill>
                  <a:srgbClr val="000000">
                    <a:alpha val="100.00%"/>
                  </a:srgbClr>
                </a:solidFill>
                <a:latin typeface="Arial"/>
              </a:rPr>
              <a:t><![CDATA[Diagrammen visar svarsfördelningen dvs. hur stor andel (%) som valt respektive svarsalternativ för varje påstående. Varje påstående har fyra uppsättningar staplar: Genomsnittet för hela kommunen 2020, årets resultat för aktuell grupp och, om det finns, resultaten från 2019 och 2018. Staplarna för genomsnittet för hela kommunen är blå och röda, medan de gröna och röda hör till den aktuella enheten.
De mörkgröna eller mörkblå fältet visar hur stor andel som svarat "Stämmer mycket bra" och de mörkröda till höger visar hur stor andel som svarat "Stämmer mycket dåligt". De ljusare fälten visar andelarna som svarat något av de två mittenalternativen. Andelen som svarat "Vet inte" visas i grått i mitten. Siffrorna på staplarna anger procent och summerar till 100%, avrundningar kan dock förekomma.
I den högra kanten av diagrammen finns en summering av andelarna som svarat Stämmer mycket bra och Stämmer ganska bra, alltså summan av de två gröna eller blå fälten.
Sist i rapporten finns ett spindeldiagram som för frågorna som ligger under varje målområde visar andelen som svarat Stämmer mycket bra eller Stämmer ganska bra.
Som ett stöd för arbetet med resultaten finns en arbetsguide tillgänglig i rapportportalen.
]]></a:t>
            </a:r>
          </a:p>
        </p:txBody>
      </p:sp>
      <p:sp>
        <p:nvSpPr>
          <p:cNvPr id="4"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Utveckling och lärande]]></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Ansvar och inflytande]]></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43500"/>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Normer och värden]]></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kola och hem]]></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368617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Styrning och ledning]]></a:t>
            </a:r>
          </a:p>
        </p:txBody>
      </p:sp>
      <p:sp>
        <p:nvSpPr>
          <p:cNvPr id="5"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00" y="381000"/>
          <a:ext cx="12573000" cy="7048500"/>
          <a:chOff x="952500" y="381000"/>
          <a:chExt cx="12573000" cy="7048500"/>
        </a:xfrm>
      </p:grpSpPr>
      <p:sp>
        <p:nvSpPr>
          <p:cNvPr id="1" name=""/>
          <p:cNvSpPr txBox="1"/>
          <p:nvPr/>
        </p:nvSpPr>
        <p:spPr>
          <a:xfrm>
            <a:off x="952500" y="381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b="1" sz="3200" spc="0" u="none">
                <a:solidFill>
                  <a:srgbClr val="000000">
                    <a:alpha val="100.00%"/>
                  </a:srgbClr>
                </a:solidFill>
                <a:latin typeface="Arial"/>
              </a:rPr>
              <a:t><![CDATA[Barnens hus Montessoriförskola]]></a:t>
            </a:r>
          </a:p>
        </p:txBody>
      </p:sp>
      <p:sp>
        <p:nvSpPr>
          <p:cNvPr id="2" name=""/>
          <p:cNvSpPr txBox="1"/>
          <p:nvPr/>
        </p:nvSpPr>
        <p:spPr>
          <a:xfrm>
            <a:off x="952500" y="762000"/>
            <a:ext cx="8191500" cy="381000"/>
          </a:xfrm>
          <a:prstGeom prst="rect">
            <a:avLst/>
          </a:prstGeom>
          <a:noFill/>
        </p:spPr>
        <p:txBody>
          <a:bodyPr anchor="t" rtlCol="0" bIns="45720" lIns="91440" rIns="91440" tIns="45720">
            <a:spAutoFit/>
          </a:bodyPr>
          <a:lstStyle/>
          <a:p>
            <a:pPr algn="l" fontAlgn="t" marL="0" marR="0" indent="0" lvl="0">
              <a:lnSpc>
                <a:spcPct val="100%"/>
              </a:lnSpc>
            </a:pPr>
            <a:r>
              <a:rPr lang="sv-SE" sz="1600" spc="0" u="none">
                <a:solidFill>
                  <a:srgbClr val="000000">
                    <a:alpha val="100.00%"/>
                  </a:srgbClr>
                </a:solidFill>
                <a:latin typeface="Arial"/>
              </a:rPr>
              <a:t><![CDATA[Föräldrar Förskola  (19 svar, 83%)]]></a:t>
            </a:r>
          </a:p>
        </p:txBody>
      </p:sp>
      <p:pic>
        <p:nvPicPr>
          <p:cNvPr id="3" name="Chart" desc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2500" y="952500"/>
            <a:ext cx="10287000" cy="5114925"/>
          </a:xfrm>
          <a:prstGeom prst="rect">
            <a:avLst/>
          </a:prstGeom>
          <a:noFill/>
        </p:spPr>
      </p:pic>
      <p:sp>
        <p:nvSpPr>
          <p:cNvPr id="4" name=""/>
          <p:cNvSpPr txBox="1"/>
          <p:nvPr/>
        </p:nvSpPr>
        <p:spPr>
          <a:xfrm>
            <a:off x="952500" y="952500"/>
            <a:ext cx="6524625" cy="381000"/>
          </a:xfrm>
          <a:prstGeom prst="rect">
            <a:avLst/>
          </a:prstGeom>
          <a:noFill/>
        </p:spPr>
        <p:txBody>
          <a:bodyPr anchor="t" rtlCol="0" bIns="45720" lIns="91440" rIns="91440" tIns="45720">
            <a:spAutoFit/>
          </a:bodyPr>
          <a:lstStyle/>
          <a:p>
            <a:pPr algn="l" fontAlgn="t" marL="0" marR="0" indent="0" lvl="0">
              <a:lnSpc>
                <a:spcPct val="100%"/>
              </a:lnSpc>
            </a:pPr>
            <a:r>
              <a:rPr lang="sv-SE" sz="1300" spc="0" u="none">
                <a:solidFill>
                  <a:srgbClr val="000000">
                    <a:alpha val="100.00%"/>
                  </a:srgbClr>
                </a:solidFill>
                <a:latin typeface="Arial"/>
              </a:rPr>
              <a:t><![CDATA[Kommunspecifika frågor]]></a:t>
            </a:r>
          </a:p>
        </p:txBody>
      </p:sp>
      <p:sp>
        <p:nvSpPr>
          <p:cNvPr id="5" name=""/>
          <p:cNvSpPr txBox="1"/>
          <p:nvPr/>
        </p:nvSpPr>
        <p:spPr>
          <a:xfrm>
            <a:off x="1143000" y="2952750"/>
            <a:ext cx="6953250" cy="3619500"/>
          </a:xfrm>
          <a:prstGeom prst="rect">
            <a:avLst/>
          </a:prstGeom>
          <a:noFill/>
        </p:spPr>
        <p:txBody>
          <a:bodyPr anchor="b" rtlCol="0" bIns="45720" lIns="91440" rIns="91440" tIns="45720">
            <a:spAutoFit/>
          </a:bodyPr>
          <a:lstStyle/>
          <a:p>
            <a:pPr algn="l" fontAlgn="b" marL="0" marR="0" indent="0" lvl="0">
              <a:lnSpc>
                <a:spcPct val="100%"/>
              </a:lnSpc>
            </a:pPr>
            <a:r>
              <a:rPr lang="sv-SE" sz="900" spc="0" u="none">
                <a:solidFill>
                  <a:srgbClr val="898989">
                    <a:alpha val="100.00%"/>
                  </a:srgbClr>
                </a:solidFill>
                <a:latin typeface="Arial"/>
              </a:rPr>
              <a:t><![CDATA[
¹Inget resultat]]></a:t>
            </a:r>
          </a:p>
        </p:txBody>
      </p:sp>
      <p:sp>
        <p:nvSpPr>
          <p:cNvPr id="6" name=""/>
          <p:cNvSpPr txBox="1"/>
          <p:nvPr/>
        </p:nvSpPr>
        <p:spPr>
          <a:xfrm>
            <a:off x="12192000" y="6858000"/>
            <a:ext cx="381000" cy="190500"/>
          </a:xfrm>
          <a:prstGeom prst="rect">
            <a:avLst/>
          </a:prstGeom>
          <a:noFill/>
        </p:spPr>
        <p:txBody>
          <a:bodyPr anchor="b" rtlCol="0" bIns="45720" lIns="91440" rIns="91440" tIns="45720">
            <a:spAutoFit/>
          </a:bodyPr>
          <a:lstStyle/>
          <a:p>
            <a:pPr algn="r" fontAlgn="b" marL="0" marR="0" indent="0" lvl="0">
              <a:lnSpc>
                <a:spcPct val="100%"/>
              </a:lnSpc>
            </a:pPr>
            <a:r>
              <a:rPr lang="sv-SE" sz="800" spc="0" u="none">
                <a:solidFill>
                  <a:srgbClr val="898989">
                    <a:alpha val="100.00%"/>
                  </a:srgbClr>
                </a:solidFill>
                <a:latin typeface="Arial"/>
              </a:rPr>
              <a:t><![CDATA[9]]></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2020-03-26T03:41:23Z</dcterms:created>
  <dcterms:modified xsi:type="dcterms:W3CDTF">2020-03-26T03:41:23Z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